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4"/>
  </p:sldMasterIdLst>
  <p:notesMasterIdLst>
    <p:notesMasterId r:id="rId6"/>
  </p:notesMasterIdLst>
  <p:handoutMasterIdLst>
    <p:handoutMasterId r:id="rId7"/>
  </p:handoutMasterIdLst>
  <p:sldIdLst>
    <p:sldId id="4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8">
          <p15:clr>
            <a:srgbClr val="A4A3A4"/>
          </p15:clr>
        </p15:guide>
        <p15:guide id="2" pos="38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ro" initials="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600"/>
    <a:srgbClr val="FFFFFF"/>
    <a:srgbClr val="D19E57"/>
    <a:srgbClr val="F0F0F0"/>
    <a:srgbClr val="DCDCDC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88" y="192"/>
      </p:cViewPr>
      <p:guideLst>
        <p:guide orient="horz" pos="2128"/>
        <p:guide pos="380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-5392"/>
    </p:cViewPr>
  </p:sorterViewPr>
  <p:notesViewPr>
    <p:cSldViewPr snapToGrid="0">
      <p:cViewPr varScale="1">
        <p:scale>
          <a:sx n="49" d="100"/>
          <a:sy n="49" d="100"/>
        </p:scale>
        <p:origin x="2740" y="48"/>
      </p:cViewPr>
      <p:guideLst/>
    </p:cSldViewPr>
  </p:notesViewPr>
  <p:gridSpacing cx="60120" cy="601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2021/8/23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2021/8/23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2021/8/23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  <a:t>2021/8/23</a:t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MSIPCMContentMarking" descr="{&quot;HashCode&quot;:-1406602145,&quot;Placement&quot;:&quot;Footer&quot;}"/>
          <p:cNvSpPr txBox="1"/>
          <p:nvPr userDrawn="1"/>
        </p:nvSpPr>
        <p:spPr>
          <a:xfrm>
            <a:off x="5522628" y="6624578"/>
            <a:ext cx="1146743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8000"/>
                </a:solidFill>
                <a:latin typeface="arial" panose="020B0604020202020204" pitchFamily="34" charset="0"/>
              </a:rPr>
              <a:t> C1 - Internal use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ADE5D9F-93E9-4341-81AE-8BA8F42395DA}"/>
              </a:ext>
            </a:extLst>
          </p:cNvPr>
          <p:cNvSpPr/>
          <p:nvPr/>
        </p:nvSpPr>
        <p:spPr>
          <a:xfrm>
            <a:off x="5339015" y="6643007"/>
            <a:ext cx="1230279" cy="190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36" name="矩形 39">
            <a:extLst>
              <a:ext uri="{FF2B5EF4-FFF2-40B4-BE49-F238E27FC236}">
                <a16:creationId xmlns:a16="http://schemas.microsoft.com/office/drawing/2014/main" id="{564DB219-2E0E-9341-B0AB-8FEAC017C0D1}"/>
              </a:ext>
            </a:extLst>
          </p:cNvPr>
          <p:cNvSpPr/>
          <p:nvPr/>
        </p:nvSpPr>
        <p:spPr>
          <a:xfrm>
            <a:off x="16192" y="10484"/>
            <a:ext cx="12159615" cy="684911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" name="矩形"/>
          <p:cNvSpPr/>
          <p:nvPr/>
        </p:nvSpPr>
        <p:spPr>
          <a:xfrm>
            <a:off x="244557" y="4552950"/>
            <a:ext cx="11586582" cy="2104390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262626"/>
            </a:solidFill>
            <a:prstDash val="dash"/>
            <a:miter lim="8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l"/>
            <a:endParaRPr lang="en-US" sz="1400" dirty="0">
              <a:solidFill>
                <a:schemeClr val="tx1"/>
              </a:solidFill>
              <a:latin typeface="Century Gothic" panose="020B0502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" name="Rectangle 4"/>
          <p:cNvSpPr/>
          <p:nvPr/>
        </p:nvSpPr>
        <p:spPr>
          <a:xfrm>
            <a:off x="245111" y="1319531"/>
            <a:ext cx="3432397" cy="3049270"/>
          </a:xfrm>
          <a:prstGeom prst="rect">
            <a:avLst/>
          </a:prstGeom>
          <a:solidFill>
            <a:srgbClr val="FFFFFF"/>
          </a:solidFill>
          <a:ln w="12700">
            <a:solidFill>
              <a:srgbClr val="262626"/>
            </a:solidFill>
            <a:prstDash val="dash"/>
            <a:miter/>
          </a:ln>
        </p:spPr>
        <p:txBody>
          <a:bodyPr lIns="45718" tIns="45718" rIns="45718" bIns="45718" anchor="t"/>
          <a:lstStyle/>
          <a:p>
            <a:pPr algn="ctr">
              <a:defRPr>
                <a:solidFill>
                  <a:srgbClr val="FFFFFF"/>
                </a:solidFill>
              </a:defRPr>
            </a:pPr>
            <a:endParaRPr sz="1600">
              <a:solidFill>
                <a:schemeClr val="tx1"/>
              </a:solidFill>
              <a:latin typeface="Century Gothic" panose="020B0502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TextBox 10"/>
          <p:cNvSpPr txBox="1"/>
          <p:nvPr/>
        </p:nvSpPr>
        <p:spPr>
          <a:xfrm>
            <a:off x="245111" y="1346014"/>
            <a:ext cx="3432397" cy="784830"/>
          </a:xfrm>
          <a:prstGeom prst="rect">
            <a:avLst/>
          </a:prstGeom>
          <a:ln w="12700">
            <a:miter lim="400000"/>
          </a:ln>
        </p:spPr>
        <p:txBody>
          <a:bodyPr wrap="square" lIns="38100" tIns="38100" rIns="38100" bIns="38100">
            <a:spAutoFit/>
          </a:bodyPr>
          <a:lstStyle/>
          <a:p>
            <a:pPr indent="0" algn="l">
              <a:buSzPct val="100000"/>
              <a:buFont typeface="Arial" panose="020B0604020202020204"/>
              <a:buNone/>
              <a:defRPr sz="1400"/>
            </a:pPr>
            <a:r>
              <a:rPr lang="en-US" sz="1600" b="1" spc="400" dirty="0">
                <a:gradFill>
                  <a:gsLst>
                    <a:gs pos="100000">
                      <a:srgbClr val="EEC988"/>
                    </a:gs>
                    <a:gs pos="0">
                      <a:srgbClr val="CB954D"/>
                    </a:gs>
                  </a:gsLst>
                  <a:lin scaled="1"/>
                </a:gra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公司简介</a:t>
            </a:r>
          </a:p>
          <a:p>
            <a:pPr marL="111125" indent="-111125">
              <a:buSzPct val="100000"/>
              <a:buFont typeface="Arial" panose="020B0604020202020204"/>
              <a:buChar char="•"/>
              <a:defRPr sz="1400"/>
            </a:pPr>
            <a:endParaRPr lang="en-CN" altLang="zh-CN" sz="1000" dirty="0">
              <a:sym typeface="+mn-ea"/>
            </a:endParaRPr>
          </a:p>
          <a:p>
            <a:pPr marL="111125" indent="-111125">
              <a:buSzPct val="100000"/>
              <a:buFont typeface="Arial" panose="020B0604020202020204"/>
              <a:buChar char="•"/>
              <a:defRPr sz="1400"/>
            </a:pPr>
            <a:r>
              <a:rPr lang="en-CN" altLang="zh-CN" sz="1000" dirty="0">
                <a:sym typeface="+mn-ea"/>
              </a:rPr>
              <a:t>xxxx</a:t>
            </a:r>
            <a:endParaRPr lang="zh-CN" altLang="zh-CN" sz="1000" dirty="0"/>
          </a:p>
          <a:p>
            <a:pPr marL="111125" indent="-111125">
              <a:buSzPct val="100000"/>
              <a:buFont typeface="Arial" panose="020B0604020202020204"/>
              <a:buChar char="•"/>
              <a:defRPr sz="1400"/>
            </a:pPr>
            <a:r>
              <a:rPr lang="en-US" altLang="zh-CN" sz="1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xxxx</a:t>
            </a:r>
            <a:endParaRPr lang="zh-CN" sz="1000" noProof="0" dirty="0"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4" name="TextBox 10"/>
          <p:cNvSpPr txBox="1"/>
          <p:nvPr/>
        </p:nvSpPr>
        <p:spPr>
          <a:xfrm>
            <a:off x="366840" y="4682273"/>
            <a:ext cx="4291330" cy="321945"/>
          </a:xfrm>
          <a:prstGeom prst="rect">
            <a:avLst/>
          </a:prstGeom>
          <a:ln w="12700">
            <a:miter lim="400000"/>
          </a:ln>
        </p:spPr>
        <p:txBody>
          <a:bodyPr wrap="square" lIns="38100" tIns="38100" rIns="38100" bIns="38100">
            <a:spAutoFit/>
          </a:bodyPr>
          <a:lstStyle/>
          <a:p>
            <a:pPr algn="l">
              <a:defRPr sz="2000">
                <a:solidFill>
                  <a:srgbClr val="C33301"/>
                </a:solidFill>
                <a:latin typeface="Calibre Medium"/>
                <a:ea typeface="Calibre Medium"/>
                <a:cs typeface="Calibre Medium"/>
                <a:sym typeface="Calibre Medium"/>
              </a:defRPr>
            </a:pPr>
            <a:r>
              <a:rPr lang="en-US" sz="1600" b="1" spc="400" dirty="0">
                <a:gradFill>
                  <a:gsLst>
                    <a:gs pos="100000">
                      <a:srgbClr val="EEC988"/>
                    </a:gs>
                    <a:gs pos="0">
                      <a:srgbClr val="CB954D"/>
                    </a:gs>
                  </a:gsLst>
                  <a:lin scaled="1"/>
                </a:gra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1600" b="1" spc="400" dirty="0">
                <a:gradFill>
                  <a:gsLst>
                    <a:gs pos="100000">
                      <a:srgbClr val="EEC988"/>
                    </a:gs>
                    <a:gs pos="0">
                      <a:srgbClr val="CB954D"/>
                    </a:gs>
                  </a:gsLst>
                  <a:lin scaled="1"/>
                </a:gra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KPI</a:t>
            </a:r>
            <a:endParaRPr lang="en-US" sz="1600" b="1" spc="400" dirty="0">
              <a:gradFill>
                <a:gsLst>
                  <a:gs pos="100000">
                    <a:srgbClr val="EEC988"/>
                  </a:gs>
                  <a:gs pos="0">
                    <a:srgbClr val="CB954D"/>
                  </a:gs>
                </a:gsLst>
                <a:lin scaled="1"/>
              </a:gra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" name="矩形"/>
          <p:cNvSpPr/>
          <p:nvPr/>
        </p:nvSpPr>
        <p:spPr>
          <a:xfrm>
            <a:off x="3861339" y="1319531"/>
            <a:ext cx="7969799" cy="3041056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262626"/>
            </a:solidFill>
            <a:prstDash val="dash"/>
            <a:miter lim="8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/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3" name="TextBox 10"/>
          <p:cNvSpPr txBox="1"/>
          <p:nvPr/>
        </p:nvSpPr>
        <p:spPr>
          <a:xfrm>
            <a:off x="3994403" y="1346014"/>
            <a:ext cx="2689225" cy="321945"/>
          </a:xfrm>
          <a:prstGeom prst="rect">
            <a:avLst/>
          </a:prstGeom>
          <a:ln w="12700">
            <a:miter lim="400000"/>
          </a:ln>
        </p:spPr>
        <p:txBody>
          <a:bodyPr wrap="square" lIns="38100" tIns="38100" rIns="38100" bIns="38100">
            <a:spAutoFit/>
          </a:bodyPr>
          <a:lstStyle/>
          <a:p>
            <a:pPr>
              <a:defRPr sz="2000">
                <a:solidFill>
                  <a:srgbClr val="C33301"/>
                </a:solidFill>
                <a:latin typeface="Calibre Medium"/>
                <a:ea typeface="Calibre Medium"/>
                <a:cs typeface="Calibre Medium"/>
                <a:sym typeface="Calibre Medium"/>
              </a:defRPr>
            </a:pPr>
            <a:r>
              <a:rPr lang="zh-CN" altLang="en-US" sz="1600" b="1" spc="400" dirty="0">
                <a:gradFill>
                  <a:gsLst>
                    <a:gs pos="100000">
                      <a:srgbClr val="EEC988"/>
                    </a:gs>
                    <a:gs pos="0">
                      <a:srgbClr val="CB954D"/>
                    </a:gs>
                  </a:gsLst>
                  <a:lin scaled="1"/>
                </a:gra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解决方案概述</a:t>
            </a:r>
            <a:endParaRPr lang="en-US" sz="1600" b="1" spc="400" dirty="0">
              <a:gradFill>
                <a:gsLst>
                  <a:gs pos="100000">
                    <a:srgbClr val="EEC988"/>
                  </a:gs>
                  <a:gs pos="0">
                    <a:srgbClr val="CB954D"/>
                  </a:gs>
                </a:gsLst>
                <a:lin scaled="1"/>
              </a:gra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006694" y="1756702"/>
            <a:ext cx="7649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buSzPct val="100000"/>
              <a:buFont typeface="Arial" panose="020B0604020202020204"/>
              <a:buChar char="•"/>
              <a:defRPr sz="1400"/>
            </a:pPr>
            <a:r>
              <a:rPr lang="en-US" altLang="zh-CN" sz="12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xxx(</a:t>
            </a:r>
            <a:r>
              <a:rPr lang="zh-CN" altLang="en-US" sz="12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项目背景介绍</a:t>
            </a:r>
            <a:r>
              <a:rPr lang="zh-CN" altLang="en-US" sz="12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、互动亮点介绍、使用场景、解决哪些痛点问题等等</a:t>
            </a:r>
            <a:r>
              <a:rPr lang="en-US" altLang="zh-CN" sz="12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)</a:t>
            </a:r>
          </a:p>
          <a:p>
            <a:pPr marL="111125" indent="-111125">
              <a:buSzPct val="100000"/>
              <a:buFont typeface="Arial" panose="020B0604020202020204"/>
              <a:buChar char="•"/>
              <a:defRPr sz="1400"/>
            </a:pPr>
            <a:r>
              <a:rPr lang="zh-CN" altLang="en-US" sz="12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视频连接（</a:t>
            </a:r>
            <a:r>
              <a:rPr lang="en-US" altLang="zh-CN" sz="12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option</a:t>
            </a:r>
            <a:r>
              <a:rPr lang="en-US" altLang="zh-CN" sz="12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,</a:t>
            </a:r>
            <a:r>
              <a:rPr lang="zh-CN" altLang="en-US" sz="12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 整体链路</a:t>
            </a:r>
            <a:r>
              <a:rPr lang="zh-CN" altLang="en-US" sz="12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）</a:t>
            </a:r>
            <a:endParaRPr lang="en-US" altLang="zh-CN" sz="12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五边形 6"/>
          <p:cNvSpPr/>
          <p:nvPr/>
        </p:nvSpPr>
        <p:spPr>
          <a:xfrm>
            <a:off x="3861339" y="657580"/>
            <a:ext cx="1730759" cy="369332"/>
          </a:xfrm>
          <a:prstGeom prst="homePlat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zh-CN" altLang="en-US" sz="12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  <a:sym typeface="+mn-ea"/>
              </a:rPr>
              <a:t>解决方案关键字</a:t>
            </a:r>
            <a:r>
              <a:rPr lang="en-US" altLang="zh-CN" sz="12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  <a:sym typeface="+mn-ea"/>
              </a:rPr>
              <a:t>#1</a:t>
            </a:r>
          </a:p>
        </p:txBody>
      </p:sp>
      <p:sp>
        <p:nvSpPr>
          <p:cNvPr id="10" name="五边形 9"/>
          <p:cNvSpPr/>
          <p:nvPr/>
        </p:nvSpPr>
        <p:spPr>
          <a:xfrm>
            <a:off x="6032457" y="668890"/>
            <a:ext cx="1730759" cy="369332"/>
          </a:xfrm>
          <a:prstGeom prst="homePlat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zh-CN" altLang="en-US" sz="12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  <a:sym typeface="+mn-ea"/>
              </a:rPr>
              <a:t>解决方案关键字</a:t>
            </a:r>
            <a:r>
              <a:rPr lang="en-US" altLang="zh-CN" sz="12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  <a:sym typeface="+mn-ea"/>
              </a:rPr>
              <a:t>#2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01930" y="156210"/>
            <a:ext cx="1895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Century Gothic" panose="020B0502020202020204" pitchFamily="34" charset="0"/>
              </a:rPr>
              <a:t>企业用户名称</a:t>
            </a:r>
            <a:endParaRPr lang="zh-CN" b="1" dirty="0">
              <a:latin typeface="Century Gothic" panose="020B0502020202020204" pitchFamily="34" charset="0"/>
            </a:endParaRPr>
          </a:p>
        </p:txBody>
      </p:sp>
      <p:sp>
        <p:nvSpPr>
          <p:cNvPr id="27" name="文本框 16">
            <a:extLst>
              <a:ext uri="{FF2B5EF4-FFF2-40B4-BE49-F238E27FC236}">
                <a16:creationId xmlns:a16="http://schemas.microsoft.com/office/drawing/2014/main" id="{42E92AB9-E48D-A947-B434-459C4B9CB38F}"/>
              </a:ext>
            </a:extLst>
          </p:cNvPr>
          <p:cNvSpPr txBox="1"/>
          <p:nvPr/>
        </p:nvSpPr>
        <p:spPr>
          <a:xfrm>
            <a:off x="244556" y="689312"/>
            <a:ext cx="1895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Century Gothic" panose="020B0502020202020204" pitchFamily="34" charset="0"/>
              </a:rPr>
              <a:t>LOGO</a:t>
            </a:r>
            <a:endParaRPr lang="zh-CN" b="1" dirty="0"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76C063-20B2-9D4D-8CB4-B37F08862E78}"/>
              </a:ext>
            </a:extLst>
          </p:cNvPr>
          <p:cNvSpPr txBox="1"/>
          <p:nvPr/>
        </p:nvSpPr>
        <p:spPr>
          <a:xfrm>
            <a:off x="337113" y="5105325"/>
            <a:ext cx="7866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b="1" dirty="0">
                <a:latin typeface="Century Gothic" panose="020B0502020202020204" pitchFamily="34" charset="0"/>
              </a:rPr>
              <a:t>商业</a:t>
            </a:r>
            <a:r>
              <a:rPr lang="en-US" altLang="zh-CN" sz="1200" b="1" dirty="0">
                <a:latin typeface="Century Gothic" panose="020B0502020202020204" pitchFamily="34" charset="0"/>
              </a:rPr>
              <a:t>KPI</a:t>
            </a:r>
          </a:p>
          <a:p>
            <a:r>
              <a:rPr lang="en-US" altLang="zh-CN" sz="1200" dirty="0">
                <a:latin typeface="Century Gothic" panose="020B0502020202020204" pitchFamily="34" charset="0"/>
              </a:rPr>
              <a:t>(</a:t>
            </a:r>
            <a:r>
              <a:rPr lang="zh-CN" altLang="en-US" sz="1200" dirty="0">
                <a:latin typeface="Century Gothic" panose="020B0502020202020204" pitchFamily="34" charset="0"/>
              </a:rPr>
              <a:t>例如，</a:t>
            </a:r>
            <a:r>
              <a:rPr lang="en-US" altLang="zh-CN" sz="1200" dirty="0">
                <a:latin typeface="Century Gothic" panose="020B0502020202020204" pitchFamily="34" charset="0"/>
              </a:rPr>
              <a:t>ROI</a:t>
            </a:r>
            <a:r>
              <a:rPr lang="zh-CN" altLang="en-US" sz="1200" dirty="0">
                <a:latin typeface="Century Gothic" panose="020B0502020202020204" pitchFamily="34" charset="0"/>
              </a:rPr>
              <a:t>、复购率、拉新转化率等</a:t>
            </a:r>
            <a:r>
              <a:rPr lang="en-US" altLang="zh-CN" sz="1200" dirty="0">
                <a:latin typeface="Century Gothic" panose="020B0502020202020204" pitchFamily="34" charset="0"/>
              </a:rPr>
              <a:t>)</a:t>
            </a: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b="1" dirty="0">
                <a:latin typeface="Century Gothic" panose="020B0502020202020204" pitchFamily="34" charset="0"/>
              </a:rPr>
              <a:t>技术</a:t>
            </a:r>
            <a:r>
              <a:rPr lang="en-US" altLang="zh-CN" sz="1200" b="1" dirty="0">
                <a:latin typeface="Century Gothic" panose="020B0502020202020204" pitchFamily="34" charset="0"/>
              </a:rPr>
              <a:t>KPI</a:t>
            </a:r>
            <a:r>
              <a:rPr lang="zh-CN" altLang="en-US" sz="1200" b="1" dirty="0">
                <a:latin typeface="Century Gothic" panose="020B0502020202020204" pitchFamily="34" charset="0"/>
              </a:rPr>
              <a:t> </a:t>
            </a:r>
            <a:endParaRPr lang="en-US" altLang="zh-CN" sz="1200" b="1" dirty="0">
              <a:latin typeface="Century Gothic" panose="020B0502020202020204" pitchFamily="34" charset="0"/>
            </a:endParaRP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r>
              <a:rPr lang="zh-CN" altLang="en-US" sz="1200" dirty="0">
                <a:latin typeface="Century Gothic" panose="020B0502020202020204" pitchFamily="34" charset="0"/>
              </a:rPr>
              <a:t>（例如，落地所需时间、系统稳定性、原始数据回传率等）</a:t>
            </a:r>
            <a:endParaRPr lang="en-CN" sz="1200" dirty="0">
              <a:latin typeface="Century Gothic" panose="020B0502020202020204" pitchFamily="34" charset="0"/>
            </a:endParaRPr>
          </a:p>
        </p:txBody>
      </p:sp>
      <p:sp>
        <p:nvSpPr>
          <p:cNvPr id="28" name="文本框 16">
            <a:extLst>
              <a:ext uri="{FF2B5EF4-FFF2-40B4-BE49-F238E27FC236}">
                <a16:creationId xmlns:a16="http://schemas.microsoft.com/office/drawing/2014/main" id="{4F704995-EEBB-8E44-84B2-BC7D887935C5}"/>
              </a:ext>
            </a:extLst>
          </p:cNvPr>
          <p:cNvSpPr txBox="1"/>
          <p:nvPr/>
        </p:nvSpPr>
        <p:spPr>
          <a:xfrm>
            <a:off x="1883824" y="681079"/>
            <a:ext cx="1895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Century Gothic" panose="020B0502020202020204" pitchFamily="34" charset="0"/>
              </a:rPr>
              <a:t>合作品牌</a:t>
            </a:r>
            <a:endParaRPr lang="zh-CN" b="1" dirty="0">
              <a:latin typeface="Century Gothic" panose="020B0502020202020204" pitchFamily="34" charset="0"/>
            </a:endParaRPr>
          </a:p>
        </p:txBody>
      </p:sp>
      <p:sp>
        <p:nvSpPr>
          <p:cNvPr id="31" name="文本框 16">
            <a:extLst>
              <a:ext uri="{FF2B5EF4-FFF2-40B4-BE49-F238E27FC236}">
                <a16:creationId xmlns:a16="http://schemas.microsoft.com/office/drawing/2014/main" id="{7D198632-2F47-894A-AB75-47A2D1AAE935}"/>
              </a:ext>
            </a:extLst>
          </p:cNvPr>
          <p:cNvSpPr txBox="1"/>
          <p:nvPr/>
        </p:nvSpPr>
        <p:spPr>
          <a:xfrm>
            <a:off x="1368440" y="673459"/>
            <a:ext cx="6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Century Gothic" panose="020B0502020202020204" pitchFamily="34" charset="0"/>
              </a:rPr>
              <a:t>x</a:t>
            </a:r>
            <a:endParaRPr lang="zh-CN" b="1" dirty="0">
              <a:latin typeface="Century Gothic" panose="020B0502020202020204" pitchFamily="34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EDE59E3-5727-804F-AC72-5D510EF81ED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91" b="31996"/>
          <a:stretch/>
        </p:blipFill>
        <p:spPr>
          <a:xfrm>
            <a:off x="9631179" y="-282166"/>
            <a:ext cx="2938410" cy="1175719"/>
          </a:xfrm>
          <a:prstGeom prst="rect">
            <a:avLst/>
          </a:prstGeom>
        </p:spPr>
      </p:pic>
      <p:sp>
        <p:nvSpPr>
          <p:cNvPr id="24" name="五边形 23">
            <a:extLst>
              <a:ext uri="{FF2B5EF4-FFF2-40B4-BE49-F238E27FC236}">
                <a16:creationId xmlns:a16="http://schemas.microsoft.com/office/drawing/2014/main" id="{FDDE64C9-5C53-0E49-8FA0-C486B7A78CAB}"/>
              </a:ext>
            </a:extLst>
          </p:cNvPr>
          <p:cNvSpPr/>
          <p:nvPr/>
        </p:nvSpPr>
        <p:spPr>
          <a:xfrm>
            <a:off x="8203575" y="653544"/>
            <a:ext cx="1730759" cy="369332"/>
          </a:xfrm>
          <a:prstGeom prst="homePlat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  <a:sym typeface="+mn-ea"/>
              </a:rPr>
              <a:t> AR</a:t>
            </a:r>
            <a:r>
              <a:rPr lang="zh-CN" altLang="en-US" sz="12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  <a:sym typeface="+mn-ea"/>
              </a:rPr>
              <a:t>能力关键字</a:t>
            </a:r>
            <a:endParaRPr lang="en-US" altLang="zh-CN" sz="1200" dirty="0">
              <a:solidFill>
                <a:schemeClr val="tx1"/>
              </a:solidFill>
              <a:latin typeface="Century Gothic" panose="020B0502020202020204" pitchFamily="34" charset="0"/>
              <a:cs typeface="Arial" panose="020B0604020202020204" pitchFamily="3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55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55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heme/theme1.xml><?xml version="1.0" encoding="utf-8"?>
<a:theme xmlns:a="http://schemas.openxmlformats.org/drawingml/2006/main" name="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6B1551678244FA99598CF438B705C" ma:contentTypeVersion="12" ma:contentTypeDescription="Create a new document." ma:contentTypeScope="" ma:versionID="ea32b39acef713e9c945564bac58936d">
  <xsd:schema xmlns:xsd="http://www.w3.org/2001/XMLSchema" xmlns:xs="http://www.w3.org/2001/XMLSchema" xmlns:p="http://schemas.microsoft.com/office/2006/metadata/properties" xmlns:ns3="41a83008-14f5-47d1-a152-e9ed8c96b584" xmlns:ns4="f6a1725c-7a7c-4633-b040-4645b8035160" targetNamespace="http://schemas.microsoft.com/office/2006/metadata/properties" ma:root="true" ma:fieldsID="06f8fad8673ff4d2acd48f94c802af4e" ns3:_="" ns4:_="">
    <xsd:import namespace="41a83008-14f5-47d1-a152-e9ed8c96b584"/>
    <xsd:import namespace="f6a1725c-7a7c-4633-b040-4645b80351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83008-14f5-47d1-a152-e9ed8c96b5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a1725c-7a7c-4633-b040-4645b80351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D2AD00-8203-427C-8BC1-4B813316F5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A09126-2E1F-4088-973B-4B17A2CC7A0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1a83008-14f5-47d1-a152-e9ed8c96b584"/>
    <ds:schemaRef ds:uri="http://purl.org/dc/elements/1.1/"/>
    <ds:schemaRef ds:uri="http://schemas.microsoft.com/office/2006/metadata/properties"/>
    <ds:schemaRef ds:uri="http://schemas.microsoft.com/office/infopath/2007/PartnerControls"/>
    <ds:schemaRef ds:uri="f6a1725c-7a7c-4633-b040-4645b803516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5C06727-10BA-4363-A323-7F22276175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a83008-14f5-47d1-a152-e9ed8c96b584"/>
    <ds:schemaRef ds:uri="f6a1725c-7a7c-4633-b040-4645b80351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6093</TotalTime>
  <Words>94</Words>
  <Application>Microsoft Macintosh PowerPoint</Application>
  <PresentationFormat>宽屏</PresentationFormat>
  <Paragraphs>21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黑体</vt:lpstr>
      <vt:lpstr>微软雅黑</vt:lpstr>
      <vt:lpstr>Arial</vt:lpstr>
      <vt:lpstr>Arial</vt:lpstr>
      <vt:lpstr>Calibri</vt:lpstr>
      <vt:lpstr>Century Gothic</vt:lpstr>
      <vt:lpstr>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CHEN Hsinhan</dc:creator>
  <cp:lastModifiedBy>Kivisnese</cp:lastModifiedBy>
  <cp:revision>257</cp:revision>
  <dcterms:created xsi:type="dcterms:W3CDTF">2019-06-19T02:08:00Z</dcterms:created>
  <dcterms:modified xsi:type="dcterms:W3CDTF">2021-08-23T06:20:27Z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  <property fmtid="{D5CDD505-2E9C-101B-9397-08002B2CF9AE}" pid="3" name="MSIP_Label_f43b7177-c66c-4b22-a350-7ee86f9a1e74_Enabled">
    <vt:lpwstr>True</vt:lpwstr>
  </property>
  <property fmtid="{D5CDD505-2E9C-101B-9397-08002B2CF9AE}" pid="4" name="MSIP_Label_f43b7177-c66c-4b22-a350-7ee86f9a1e74_SiteId">
    <vt:lpwstr>e4e1abd9-eac7-4a71-ab52-da5c998aa7ba</vt:lpwstr>
  </property>
  <property fmtid="{D5CDD505-2E9C-101B-9397-08002B2CF9AE}" pid="5" name="MSIP_Label_f43b7177-c66c-4b22-a350-7ee86f9a1e74_Owner">
    <vt:lpwstr>Hsinhan.CHEN@loreal.com</vt:lpwstr>
  </property>
  <property fmtid="{D5CDD505-2E9C-101B-9397-08002B2CF9AE}" pid="6" name="MSIP_Label_f43b7177-c66c-4b22-a350-7ee86f9a1e74_SetDate">
    <vt:lpwstr>2020-07-17T01:05:27.0743564Z</vt:lpwstr>
  </property>
  <property fmtid="{D5CDD505-2E9C-101B-9397-08002B2CF9AE}" pid="7" name="MSIP_Label_f43b7177-c66c-4b22-a350-7ee86f9a1e74_Name">
    <vt:lpwstr>C1 - Internal use</vt:lpwstr>
  </property>
  <property fmtid="{D5CDD505-2E9C-101B-9397-08002B2CF9AE}" pid="8" name="MSIP_Label_f43b7177-c66c-4b22-a350-7ee86f9a1e74_Application">
    <vt:lpwstr>Microsoft Azure Information Protection</vt:lpwstr>
  </property>
  <property fmtid="{D5CDD505-2E9C-101B-9397-08002B2CF9AE}" pid="9" name="MSIP_Label_f43b7177-c66c-4b22-a350-7ee86f9a1e74_ActionId">
    <vt:lpwstr>9bc32806-dd4a-4cde-bb5d-ede06e368bd7</vt:lpwstr>
  </property>
  <property fmtid="{D5CDD505-2E9C-101B-9397-08002B2CF9AE}" pid="10" name="MSIP_Label_f43b7177-c66c-4b22-a350-7ee86f9a1e74_Extended_MSFT_Method">
    <vt:lpwstr>Automatic</vt:lpwstr>
  </property>
  <property fmtid="{D5CDD505-2E9C-101B-9397-08002B2CF9AE}" pid="11" name="Sensitivity">
    <vt:lpwstr>C1 - Internal use</vt:lpwstr>
  </property>
  <property fmtid="{D5CDD505-2E9C-101B-9397-08002B2CF9AE}" pid="12" name="ContentTypeId">
    <vt:lpwstr>0x010100F976B1551678244FA99598CF438B705C</vt:lpwstr>
  </property>
</Properties>
</file>